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1" r:id="rId9"/>
    <p:sldId id="262" r:id="rId10"/>
    <p:sldId id="27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0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88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9D3D24-77DA-4582-997F-C9776A991882}" type="doc">
      <dgm:prSet loTypeId="urn:microsoft.com/office/officeart/2005/8/layout/default#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E99CE7A-112B-4779-9FEE-2B5B905D00E7}">
      <dgm:prSet/>
      <dgm:spPr/>
      <dgm:t>
        <a:bodyPr/>
        <a:lstStyle/>
        <a:p>
          <a:r>
            <a:rPr lang="en-IE" dirty="0"/>
            <a:t>Possible Data Collection</a:t>
          </a:r>
          <a:endParaRPr lang="en-US" dirty="0"/>
        </a:p>
      </dgm:t>
    </dgm:pt>
    <dgm:pt modelId="{D945DBAA-79BB-4D25-9FF6-F10550101F6C}" type="parTrans" cxnId="{C70AC67A-FFB8-4253-9D04-E3B2368AE490}">
      <dgm:prSet/>
      <dgm:spPr/>
      <dgm:t>
        <a:bodyPr/>
        <a:lstStyle/>
        <a:p>
          <a:endParaRPr lang="en-US"/>
        </a:p>
      </dgm:t>
    </dgm:pt>
    <dgm:pt modelId="{4CDEF494-9182-4B80-86C5-4374B19FED6B}" type="sibTrans" cxnId="{C70AC67A-FFB8-4253-9D04-E3B2368AE490}">
      <dgm:prSet/>
      <dgm:spPr/>
      <dgm:t>
        <a:bodyPr/>
        <a:lstStyle/>
        <a:p>
          <a:endParaRPr lang="en-US"/>
        </a:p>
      </dgm:t>
    </dgm:pt>
    <dgm:pt modelId="{63301E9D-4AAA-4D20-B33D-178F47616087}">
      <dgm:prSet/>
      <dgm:spPr/>
      <dgm:t>
        <a:bodyPr/>
        <a:lstStyle/>
        <a:p>
          <a:r>
            <a:rPr lang="en-IE" dirty="0"/>
            <a:t>Language Identification                </a:t>
          </a:r>
          <a:endParaRPr lang="en-US" dirty="0"/>
        </a:p>
      </dgm:t>
    </dgm:pt>
    <dgm:pt modelId="{A1698D22-95F6-4A78-8BB5-E03554AED2F9}" type="parTrans" cxnId="{BBCED480-1FB3-4ECC-9E0B-E35273D7ADCE}">
      <dgm:prSet/>
      <dgm:spPr/>
      <dgm:t>
        <a:bodyPr/>
        <a:lstStyle/>
        <a:p>
          <a:endParaRPr lang="en-US"/>
        </a:p>
      </dgm:t>
    </dgm:pt>
    <dgm:pt modelId="{BF49C823-779A-46B9-B136-56160ED25610}" type="sibTrans" cxnId="{BBCED480-1FB3-4ECC-9E0B-E35273D7ADCE}">
      <dgm:prSet/>
      <dgm:spPr/>
      <dgm:t>
        <a:bodyPr/>
        <a:lstStyle/>
        <a:p>
          <a:endParaRPr lang="en-US"/>
        </a:p>
      </dgm:t>
    </dgm:pt>
    <dgm:pt modelId="{31D23895-03BD-4FBD-8073-602BA6C100FE}">
      <dgm:prSet/>
      <dgm:spPr/>
      <dgm:t>
        <a:bodyPr/>
        <a:lstStyle/>
        <a:p>
          <a:r>
            <a:rPr lang="en-IE" dirty="0"/>
            <a:t>Part of speech tagging</a:t>
          </a:r>
          <a:endParaRPr lang="en-US" dirty="0"/>
        </a:p>
      </dgm:t>
    </dgm:pt>
    <dgm:pt modelId="{FABACFFA-EE70-42FB-873C-8B959B8EA5D0}" type="parTrans" cxnId="{A0FD436F-3A48-4100-B87E-8D5FFA650E33}">
      <dgm:prSet/>
      <dgm:spPr/>
      <dgm:t>
        <a:bodyPr/>
        <a:lstStyle/>
        <a:p>
          <a:endParaRPr lang="en-US"/>
        </a:p>
      </dgm:t>
    </dgm:pt>
    <dgm:pt modelId="{BF22DFA6-1FC2-4D04-BD5D-01C847DAF6E0}" type="sibTrans" cxnId="{A0FD436F-3A48-4100-B87E-8D5FFA650E33}">
      <dgm:prSet/>
      <dgm:spPr/>
      <dgm:t>
        <a:bodyPr/>
        <a:lstStyle/>
        <a:p>
          <a:endParaRPr lang="en-US"/>
        </a:p>
      </dgm:t>
    </dgm:pt>
    <dgm:pt modelId="{9077438D-2D08-4BC4-BF46-DDAE520E663A}">
      <dgm:prSet/>
      <dgm:spPr/>
      <dgm:t>
        <a:bodyPr/>
        <a:lstStyle/>
        <a:p>
          <a:r>
            <a:rPr lang="en-IE"/>
            <a:t>Sentiment Analysis</a:t>
          </a:r>
          <a:endParaRPr lang="en-US"/>
        </a:p>
      </dgm:t>
    </dgm:pt>
    <dgm:pt modelId="{445CC006-432E-4637-805B-F4C3C8C4CDBF}" type="parTrans" cxnId="{E222FCDA-54DA-4754-923B-69D810EF3551}">
      <dgm:prSet/>
      <dgm:spPr/>
      <dgm:t>
        <a:bodyPr/>
        <a:lstStyle/>
        <a:p>
          <a:endParaRPr lang="en-US"/>
        </a:p>
      </dgm:t>
    </dgm:pt>
    <dgm:pt modelId="{9BBCDAD2-A89F-4BF7-93FE-4F95AE7347BE}" type="sibTrans" cxnId="{E222FCDA-54DA-4754-923B-69D810EF3551}">
      <dgm:prSet/>
      <dgm:spPr/>
      <dgm:t>
        <a:bodyPr/>
        <a:lstStyle/>
        <a:p>
          <a:endParaRPr lang="en-US"/>
        </a:p>
      </dgm:t>
    </dgm:pt>
    <dgm:pt modelId="{C667CA77-4AB8-4C86-97BE-2561D5EDDED8}">
      <dgm:prSet/>
      <dgm:spPr/>
      <dgm:t>
        <a:bodyPr/>
        <a:lstStyle/>
        <a:p>
          <a:r>
            <a:rPr lang="en-IE"/>
            <a:t>Named entity recognition</a:t>
          </a:r>
          <a:endParaRPr lang="en-US"/>
        </a:p>
      </dgm:t>
    </dgm:pt>
    <dgm:pt modelId="{55B21DE3-ECF0-4FB2-85E9-1338174C2F09}" type="parTrans" cxnId="{48D893BC-D6C7-4E61-87CE-6365F36A0824}">
      <dgm:prSet/>
      <dgm:spPr/>
      <dgm:t>
        <a:bodyPr/>
        <a:lstStyle/>
        <a:p>
          <a:endParaRPr lang="en-US"/>
        </a:p>
      </dgm:t>
    </dgm:pt>
    <dgm:pt modelId="{EF802EA7-3653-4992-8877-B9368D5C7704}" type="sibTrans" cxnId="{48D893BC-D6C7-4E61-87CE-6365F36A0824}">
      <dgm:prSet/>
      <dgm:spPr/>
      <dgm:t>
        <a:bodyPr/>
        <a:lstStyle/>
        <a:p>
          <a:endParaRPr lang="en-US"/>
        </a:p>
      </dgm:t>
    </dgm:pt>
    <dgm:pt modelId="{2DA92210-1666-4127-9A8B-12742DF08AAC}">
      <dgm:prSet/>
      <dgm:spPr/>
      <dgm:t>
        <a:bodyPr/>
        <a:lstStyle/>
        <a:p>
          <a:r>
            <a:rPr lang="en-IE"/>
            <a:t>Event extraction</a:t>
          </a:r>
          <a:endParaRPr lang="en-US"/>
        </a:p>
      </dgm:t>
    </dgm:pt>
    <dgm:pt modelId="{7F1E1BA2-CB19-47D0-AE40-741FB4612DE5}" type="parTrans" cxnId="{C9349206-5101-4059-AE16-BFF326DCDB1E}">
      <dgm:prSet/>
      <dgm:spPr/>
      <dgm:t>
        <a:bodyPr/>
        <a:lstStyle/>
        <a:p>
          <a:endParaRPr lang="en-US"/>
        </a:p>
      </dgm:t>
    </dgm:pt>
    <dgm:pt modelId="{D0C963B8-7BEB-418D-8043-F420F595A397}" type="sibTrans" cxnId="{C9349206-5101-4059-AE16-BFF326DCDB1E}">
      <dgm:prSet/>
      <dgm:spPr/>
      <dgm:t>
        <a:bodyPr/>
        <a:lstStyle/>
        <a:p>
          <a:endParaRPr lang="en-US"/>
        </a:p>
      </dgm:t>
    </dgm:pt>
    <dgm:pt modelId="{73139DCC-A7BF-4AB8-B268-C19E61D7816D}">
      <dgm:prSet/>
      <dgm:spPr/>
      <dgm:t>
        <a:bodyPr/>
        <a:lstStyle/>
        <a:p>
          <a:r>
            <a:rPr lang="en-IE"/>
            <a:t>Text Classification                            </a:t>
          </a:r>
          <a:endParaRPr lang="en-US"/>
        </a:p>
      </dgm:t>
    </dgm:pt>
    <dgm:pt modelId="{C230E773-F802-4A95-96D4-C2FF1182595F}" type="parTrans" cxnId="{322BC0A9-C0EC-437A-BCDC-7C397A8F3EA9}">
      <dgm:prSet/>
      <dgm:spPr/>
      <dgm:t>
        <a:bodyPr/>
        <a:lstStyle/>
        <a:p>
          <a:endParaRPr lang="en-US"/>
        </a:p>
      </dgm:t>
    </dgm:pt>
    <dgm:pt modelId="{1C777AAF-5F3A-47EC-A084-9ABBA64C3F57}" type="sibTrans" cxnId="{322BC0A9-C0EC-437A-BCDC-7C397A8F3EA9}">
      <dgm:prSet/>
      <dgm:spPr/>
      <dgm:t>
        <a:bodyPr/>
        <a:lstStyle/>
        <a:p>
          <a:endParaRPr lang="en-US"/>
        </a:p>
      </dgm:t>
    </dgm:pt>
    <dgm:pt modelId="{1B86DA8C-11FD-40B8-854D-11E76A6CD04C}">
      <dgm:prSet/>
      <dgm:spPr/>
      <dgm:t>
        <a:bodyPr/>
        <a:lstStyle/>
        <a:p>
          <a:r>
            <a:rPr lang="en-IE"/>
            <a:t>Text Categorization</a:t>
          </a:r>
          <a:endParaRPr lang="en-US"/>
        </a:p>
      </dgm:t>
    </dgm:pt>
    <dgm:pt modelId="{A923FB97-B039-4DF6-BF58-F567DD7D2974}" type="parTrans" cxnId="{D7864D4A-5161-4CD1-8E01-CD1D696AE819}">
      <dgm:prSet/>
      <dgm:spPr/>
      <dgm:t>
        <a:bodyPr/>
        <a:lstStyle/>
        <a:p>
          <a:endParaRPr lang="en-US"/>
        </a:p>
      </dgm:t>
    </dgm:pt>
    <dgm:pt modelId="{19116E7A-EE00-43CD-AD21-C70B5B2C665F}" type="sibTrans" cxnId="{D7864D4A-5161-4CD1-8E01-CD1D696AE819}">
      <dgm:prSet/>
      <dgm:spPr/>
      <dgm:t>
        <a:bodyPr/>
        <a:lstStyle/>
        <a:p>
          <a:endParaRPr lang="en-US"/>
        </a:p>
      </dgm:t>
    </dgm:pt>
    <dgm:pt modelId="{54921BA1-2434-40D3-8100-A2225C5BF21E}">
      <dgm:prSet/>
      <dgm:spPr/>
      <dgm:t>
        <a:bodyPr/>
        <a:lstStyle/>
        <a:p>
          <a:r>
            <a:rPr lang="en-IE"/>
            <a:t>Term Frequency</a:t>
          </a:r>
          <a:endParaRPr lang="en-US"/>
        </a:p>
      </dgm:t>
    </dgm:pt>
    <dgm:pt modelId="{B80C27D1-AE0D-4643-82D8-83D9CB71EAC8}" type="parTrans" cxnId="{EB0CAB00-1551-48C3-9664-3C3FD1BFAE89}">
      <dgm:prSet/>
      <dgm:spPr/>
      <dgm:t>
        <a:bodyPr/>
        <a:lstStyle/>
        <a:p>
          <a:endParaRPr lang="en-US"/>
        </a:p>
      </dgm:t>
    </dgm:pt>
    <dgm:pt modelId="{403E3308-43F8-4EF8-A6BF-D66A25466655}" type="sibTrans" cxnId="{EB0CAB00-1551-48C3-9664-3C3FD1BFAE89}">
      <dgm:prSet/>
      <dgm:spPr/>
      <dgm:t>
        <a:bodyPr/>
        <a:lstStyle/>
        <a:p>
          <a:endParaRPr lang="en-US"/>
        </a:p>
      </dgm:t>
    </dgm:pt>
    <dgm:pt modelId="{BB2F82C2-7480-4B58-A4AF-AC96A0DE1BA3}">
      <dgm:prSet/>
      <dgm:spPr/>
      <dgm:t>
        <a:bodyPr/>
        <a:lstStyle/>
        <a:p>
          <a:r>
            <a:rPr lang="en-IE"/>
            <a:t>Topic Modelling</a:t>
          </a:r>
          <a:endParaRPr lang="en-US"/>
        </a:p>
      </dgm:t>
    </dgm:pt>
    <dgm:pt modelId="{B01F0137-8949-4FCB-9700-C8AB08579888}" type="parTrans" cxnId="{47386795-DF52-4838-9574-BB9825F52479}">
      <dgm:prSet/>
      <dgm:spPr/>
      <dgm:t>
        <a:bodyPr/>
        <a:lstStyle/>
        <a:p>
          <a:endParaRPr lang="en-US"/>
        </a:p>
      </dgm:t>
    </dgm:pt>
    <dgm:pt modelId="{20750295-1BA9-4430-9DDE-37BE60CEF4FD}" type="sibTrans" cxnId="{47386795-DF52-4838-9574-BB9825F52479}">
      <dgm:prSet/>
      <dgm:spPr/>
      <dgm:t>
        <a:bodyPr/>
        <a:lstStyle/>
        <a:p>
          <a:endParaRPr lang="en-US"/>
        </a:p>
      </dgm:t>
    </dgm:pt>
    <dgm:pt modelId="{A6EEDD3B-F577-4564-BF48-B1F0A57D6DEB}" type="pres">
      <dgm:prSet presAssocID="{939D3D24-77DA-4582-997F-C9776A991882}" presName="diagram" presStyleCnt="0">
        <dgm:presLayoutVars>
          <dgm:dir/>
          <dgm:resizeHandles val="exact"/>
        </dgm:presLayoutVars>
      </dgm:prSet>
      <dgm:spPr/>
    </dgm:pt>
    <dgm:pt modelId="{EC0DEF61-CE52-4A28-884D-B91A568090ED}" type="pres">
      <dgm:prSet presAssocID="{2E99CE7A-112B-4779-9FEE-2B5B905D00E7}" presName="node" presStyleLbl="node1" presStyleIdx="0" presStyleCnt="10">
        <dgm:presLayoutVars>
          <dgm:bulletEnabled val="1"/>
        </dgm:presLayoutVars>
      </dgm:prSet>
      <dgm:spPr/>
    </dgm:pt>
    <dgm:pt modelId="{73399952-5867-4992-87C5-797CCF04A615}" type="pres">
      <dgm:prSet presAssocID="{4CDEF494-9182-4B80-86C5-4374B19FED6B}" presName="sibTrans" presStyleCnt="0"/>
      <dgm:spPr/>
    </dgm:pt>
    <dgm:pt modelId="{E761D9B3-E102-47A2-97BD-4D029B99D91F}" type="pres">
      <dgm:prSet presAssocID="{63301E9D-4AAA-4D20-B33D-178F47616087}" presName="node" presStyleLbl="node1" presStyleIdx="1" presStyleCnt="10">
        <dgm:presLayoutVars>
          <dgm:bulletEnabled val="1"/>
        </dgm:presLayoutVars>
      </dgm:prSet>
      <dgm:spPr/>
    </dgm:pt>
    <dgm:pt modelId="{D66AD369-1176-4FD0-95B9-CBB5E94329D4}" type="pres">
      <dgm:prSet presAssocID="{BF49C823-779A-46B9-B136-56160ED25610}" presName="sibTrans" presStyleCnt="0"/>
      <dgm:spPr/>
    </dgm:pt>
    <dgm:pt modelId="{7452BC73-8889-42D7-A29B-0D16A5EA2FB8}" type="pres">
      <dgm:prSet presAssocID="{31D23895-03BD-4FBD-8073-602BA6C100FE}" presName="node" presStyleLbl="node1" presStyleIdx="2" presStyleCnt="10">
        <dgm:presLayoutVars>
          <dgm:bulletEnabled val="1"/>
        </dgm:presLayoutVars>
      </dgm:prSet>
      <dgm:spPr/>
    </dgm:pt>
    <dgm:pt modelId="{746BB184-3AEC-421B-B031-25FA90E7F2BC}" type="pres">
      <dgm:prSet presAssocID="{BF22DFA6-1FC2-4D04-BD5D-01C847DAF6E0}" presName="sibTrans" presStyleCnt="0"/>
      <dgm:spPr/>
    </dgm:pt>
    <dgm:pt modelId="{F94F3ADD-EE78-407B-990D-11F0EB91F700}" type="pres">
      <dgm:prSet presAssocID="{9077438D-2D08-4BC4-BF46-DDAE520E663A}" presName="node" presStyleLbl="node1" presStyleIdx="3" presStyleCnt="10">
        <dgm:presLayoutVars>
          <dgm:bulletEnabled val="1"/>
        </dgm:presLayoutVars>
      </dgm:prSet>
      <dgm:spPr/>
    </dgm:pt>
    <dgm:pt modelId="{51538225-05DA-472C-8C82-556643C1ED5A}" type="pres">
      <dgm:prSet presAssocID="{9BBCDAD2-A89F-4BF7-93FE-4F95AE7347BE}" presName="sibTrans" presStyleCnt="0"/>
      <dgm:spPr/>
    </dgm:pt>
    <dgm:pt modelId="{A4D05EAB-FB76-4FC8-B777-87D0DF596A2A}" type="pres">
      <dgm:prSet presAssocID="{C667CA77-4AB8-4C86-97BE-2561D5EDDED8}" presName="node" presStyleLbl="node1" presStyleIdx="4" presStyleCnt="10">
        <dgm:presLayoutVars>
          <dgm:bulletEnabled val="1"/>
        </dgm:presLayoutVars>
      </dgm:prSet>
      <dgm:spPr/>
    </dgm:pt>
    <dgm:pt modelId="{B108CBC2-0CD2-4CCC-BF88-52CC1320F564}" type="pres">
      <dgm:prSet presAssocID="{EF802EA7-3653-4992-8877-B9368D5C7704}" presName="sibTrans" presStyleCnt="0"/>
      <dgm:spPr/>
    </dgm:pt>
    <dgm:pt modelId="{BDF10439-FC87-4BC4-93B1-AE2818B2D779}" type="pres">
      <dgm:prSet presAssocID="{2DA92210-1666-4127-9A8B-12742DF08AAC}" presName="node" presStyleLbl="node1" presStyleIdx="5" presStyleCnt="10">
        <dgm:presLayoutVars>
          <dgm:bulletEnabled val="1"/>
        </dgm:presLayoutVars>
      </dgm:prSet>
      <dgm:spPr/>
    </dgm:pt>
    <dgm:pt modelId="{5DD88489-A5A3-4B51-9D42-92EB615A5C22}" type="pres">
      <dgm:prSet presAssocID="{D0C963B8-7BEB-418D-8043-F420F595A397}" presName="sibTrans" presStyleCnt="0"/>
      <dgm:spPr/>
    </dgm:pt>
    <dgm:pt modelId="{075C4B4F-D22B-4243-A4D2-D4F4E2A96A88}" type="pres">
      <dgm:prSet presAssocID="{73139DCC-A7BF-4AB8-B268-C19E61D7816D}" presName="node" presStyleLbl="node1" presStyleIdx="6" presStyleCnt="10">
        <dgm:presLayoutVars>
          <dgm:bulletEnabled val="1"/>
        </dgm:presLayoutVars>
      </dgm:prSet>
      <dgm:spPr/>
    </dgm:pt>
    <dgm:pt modelId="{65EBE385-DFF2-46E7-8B72-A7408978606F}" type="pres">
      <dgm:prSet presAssocID="{1C777AAF-5F3A-47EC-A084-9ABBA64C3F57}" presName="sibTrans" presStyleCnt="0"/>
      <dgm:spPr/>
    </dgm:pt>
    <dgm:pt modelId="{7BEE0507-F7B2-4054-A033-21C82D9F6696}" type="pres">
      <dgm:prSet presAssocID="{1B86DA8C-11FD-40B8-854D-11E76A6CD04C}" presName="node" presStyleLbl="node1" presStyleIdx="7" presStyleCnt="10">
        <dgm:presLayoutVars>
          <dgm:bulletEnabled val="1"/>
        </dgm:presLayoutVars>
      </dgm:prSet>
      <dgm:spPr/>
    </dgm:pt>
    <dgm:pt modelId="{28274647-48D6-4CAD-AB9C-B74D5E5AC5DF}" type="pres">
      <dgm:prSet presAssocID="{19116E7A-EE00-43CD-AD21-C70B5B2C665F}" presName="sibTrans" presStyleCnt="0"/>
      <dgm:spPr/>
    </dgm:pt>
    <dgm:pt modelId="{F5BB9A5F-D4D4-45C1-9C09-46B4791DC4D2}" type="pres">
      <dgm:prSet presAssocID="{54921BA1-2434-40D3-8100-A2225C5BF21E}" presName="node" presStyleLbl="node1" presStyleIdx="8" presStyleCnt="10">
        <dgm:presLayoutVars>
          <dgm:bulletEnabled val="1"/>
        </dgm:presLayoutVars>
      </dgm:prSet>
      <dgm:spPr/>
    </dgm:pt>
    <dgm:pt modelId="{8707D13B-58FD-4B07-8FDC-1BA00C7D7C4A}" type="pres">
      <dgm:prSet presAssocID="{403E3308-43F8-4EF8-A6BF-D66A25466655}" presName="sibTrans" presStyleCnt="0"/>
      <dgm:spPr/>
    </dgm:pt>
    <dgm:pt modelId="{D029C3B7-8619-47BA-AFA1-EF8639CD10F8}" type="pres">
      <dgm:prSet presAssocID="{BB2F82C2-7480-4B58-A4AF-AC96A0DE1BA3}" presName="node" presStyleLbl="node1" presStyleIdx="9" presStyleCnt="10">
        <dgm:presLayoutVars>
          <dgm:bulletEnabled val="1"/>
        </dgm:presLayoutVars>
      </dgm:prSet>
      <dgm:spPr/>
    </dgm:pt>
  </dgm:ptLst>
  <dgm:cxnLst>
    <dgm:cxn modelId="{EB0CAB00-1551-48C3-9664-3C3FD1BFAE89}" srcId="{939D3D24-77DA-4582-997F-C9776A991882}" destId="{54921BA1-2434-40D3-8100-A2225C5BF21E}" srcOrd="8" destOrd="0" parTransId="{B80C27D1-AE0D-4643-82D8-83D9CB71EAC8}" sibTransId="{403E3308-43F8-4EF8-A6BF-D66A25466655}"/>
    <dgm:cxn modelId="{C7D06702-3286-42C5-9FE6-A416DC3E8ACF}" type="presOf" srcId="{31D23895-03BD-4FBD-8073-602BA6C100FE}" destId="{7452BC73-8889-42D7-A29B-0D16A5EA2FB8}" srcOrd="0" destOrd="0" presId="urn:microsoft.com/office/officeart/2005/8/layout/default#2"/>
    <dgm:cxn modelId="{C9349206-5101-4059-AE16-BFF326DCDB1E}" srcId="{939D3D24-77DA-4582-997F-C9776A991882}" destId="{2DA92210-1666-4127-9A8B-12742DF08AAC}" srcOrd="5" destOrd="0" parTransId="{7F1E1BA2-CB19-47D0-AE40-741FB4612DE5}" sibTransId="{D0C963B8-7BEB-418D-8043-F420F595A397}"/>
    <dgm:cxn modelId="{C671990B-162C-438F-84E3-A6AF866B5F66}" type="presOf" srcId="{1B86DA8C-11FD-40B8-854D-11E76A6CD04C}" destId="{7BEE0507-F7B2-4054-A033-21C82D9F6696}" srcOrd="0" destOrd="0" presId="urn:microsoft.com/office/officeart/2005/8/layout/default#2"/>
    <dgm:cxn modelId="{DF11F10B-B536-4DA1-94DB-C8608EEFF876}" type="presOf" srcId="{73139DCC-A7BF-4AB8-B268-C19E61D7816D}" destId="{075C4B4F-D22B-4243-A4D2-D4F4E2A96A88}" srcOrd="0" destOrd="0" presId="urn:microsoft.com/office/officeart/2005/8/layout/default#2"/>
    <dgm:cxn modelId="{3F4A6E1A-7BB7-4F23-BBBF-02B43F37AFB0}" type="presOf" srcId="{C667CA77-4AB8-4C86-97BE-2561D5EDDED8}" destId="{A4D05EAB-FB76-4FC8-B777-87D0DF596A2A}" srcOrd="0" destOrd="0" presId="urn:microsoft.com/office/officeart/2005/8/layout/default#2"/>
    <dgm:cxn modelId="{CF895D2E-2486-4838-98C6-3699505DD906}" type="presOf" srcId="{63301E9D-4AAA-4D20-B33D-178F47616087}" destId="{E761D9B3-E102-47A2-97BD-4D029B99D91F}" srcOrd="0" destOrd="0" presId="urn:microsoft.com/office/officeart/2005/8/layout/default#2"/>
    <dgm:cxn modelId="{D7864D4A-5161-4CD1-8E01-CD1D696AE819}" srcId="{939D3D24-77DA-4582-997F-C9776A991882}" destId="{1B86DA8C-11FD-40B8-854D-11E76A6CD04C}" srcOrd="7" destOrd="0" parTransId="{A923FB97-B039-4DF6-BF58-F567DD7D2974}" sibTransId="{19116E7A-EE00-43CD-AD21-C70B5B2C665F}"/>
    <dgm:cxn modelId="{A0FD436F-3A48-4100-B87E-8D5FFA650E33}" srcId="{939D3D24-77DA-4582-997F-C9776A991882}" destId="{31D23895-03BD-4FBD-8073-602BA6C100FE}" srcOrd="2" destOrd="0" parTransId="{FABACFFA-EE70-42FB-873C-8B959B8EA5D0}" sibTransId="{BF22DFA6-1FC2-4D04-BD5D-01C847DAF6E0}"/>
    <dgm:cxn modelId="{85707776-3ED5-4817-8D84-0A226FD9B781}" type="presOf" srcId="{2E99CE7A-112B-4779-9FEE-2B5B905D00E7}" destId="{EC0DEF61-CE52-4A28-884D-B91A568090ED}" srcOrd="0" destOrd="0" presId="urn:microsoft.com/office/officeart/2005/8/layout/default#2"/>
    <dgm:cxn modelId="{C70AC67A-FFB8-4253-9D04-E3B2368AE490}" srcId="{939D3D24-77DA-4582-997F-C9776A991882}" destId="{2E99CE7A-112B-4779-9FEE-2B5B905D00E7}" srcOrd="0" destOrd="0" parTransId="{D945DBAA-79BB-4D25-9FF6-F10550101F6C}" sibTransId="{4CDEF494-9182-4B80-86C5-4374B19FED6B}"/>
    <dgm:cxn modelId="{BBCED480-1FB3-4ECC-9E0B-E35273D7ADCE}" srcId="{939D3D24-77DA-4582-997F-C9776A991882}" destId="{63301E9D-4AAA-4D20-B33D-178F47616087}" srcOrd="1" destOrd="0" parTransId="{A1698D22-95F6-4A78-8BB5-E03554AED2F9}" sibTransId="{BF49C823-779A-46B9-B136-56160ED25610}"/>
    <dgm:cxn modelId="{47386795-DF52-4838-9574-BB9825F52479}" srcId="{939D3D24-77DA-4582-997F-C9776A991882}" destId="{BB2F82C2-7480-4B58-A4AF-AC96A0DE1BA3}" srcOrd="9" destOrd="0" parTransId="{B01F0137-8949-4FCB-9700-C8AB08579888}" sibTransId="{20750295-1BA9-4430-9DDE-37BE60CEF4FD}"/>
    <dgm:cxn modelId="{9E5944A9-8CC1-44FE-98FF-CF648683030A}" type="presOf" srcId="{939D3D24-77DA-4582-997F-C9776A991882}" destId="{A6EEDD3B-F577-4564-BF48-B1F0A57D6DEB}" srcOrd="0" destOrd="0" presId="urn:microsoft.com/office/officeart/2005/8/layout/default#2"/>
    <dgm:cxn modelId="{322BC0A9-C0EC-437A-BCDC-7C397A8F3EA9}" srcId="{939D3D24-77DA-4582-997F-C9776A991882}" destId="{73139DCC-A7BF-4AB8-B268-C19E61D7816D}" srcOrd="6" destOrd="0" parTransId="{C230E773-F802-4A95-96D4-C2FF1182595F}" sibTransId="{1C777AAF-5F3A-47EC-A084-9ABBA64C3F57}"/>
    <dgm:cxn modelId="{48D893BC-D6C7-4E61-87CE-6365F36A0824}" srcId="{939D3D24-77DA-4582-997F-C9776A991882}" destId="{C667CA77-4AB8-4C86-97BE-2561D5EDDED8}" srcOrd="4" destOrd="0" parTransId="{55B21DE3-ECF0-4FB2-85E9-1338174C2F09}" sibTransId="{EF802EA7-3653-4992-8877-B9368D5C7704}"/>
    <dgm:cxn modelId="{B57BF5BF-B6F6-43EE-BFB4-AC6FEE662A25}" type="presOf" srcId="{54921BA1-2434-40D3-8100-A2225C5BF21E}" destId="{F5BB9A5F-D4D4-45C1-9C09-46B4791DC4D2}" srcOrd="0" destOrd="0" presId="urn:microsoft.com/office/officeart/2005/8/layout/default#2"/>
    <dgm:cxn modelId="{527EC5C1-0940-4DB8-844C-C08BFF0E007F}" type="presOf" srcId="{BB2F82C2-7480-4B58-A4AF-AC96A0DE1BA3}" destId="{D029C3B7-8619-47BA-AFA1-EF8639CD10F8}" srcOrd="0" destOrd="0" presId="urn:microsoft.com/office/officeart/2005/8/layout/default#2"/>
    <dgm:cxn modelId="{E222FCDA-54DA-4754-923B-69D810EF3551}" srcId="{939D3D24-77DA-4582-997F-C9776A991882}" destId="{9077438D-2D08-4BC4-BF46-DDAE520E663A}" srcOrd="3" destOrd="0" parTransId="{445CC006-432E-4637-805B-F4C3C8C4CDBF}" sibTransId="{9BBCDAD2-A89F-4BF7-93FE-4F95AE7347BE}"/>
    <dgm:cxn modelId="{C2EE90F5-33A6-4EF7-B8DD-765CDEC12CE4}" type="presOf" srcId="{9077438D-2D08-4BC4-BF46-DDAE520E663A}" destId="{F94F3ADD-EE78-407B-990D-11F0EB91F700}" srcOrd="0" destOrd="0" presId="urn:microsoft.com/office/officeart/2005/8/layout/default#2"/>
    <dgm:cxn modelId="{6976F8F5-B3E3-43BA-9485-3AA915E1352B}" type="presOf" srcId="{2DA92210-1666-4127-9A8B-12742DF08AAC}" destId="{BDF10439-FC87-4BC4-93B1-AE2818B2D779}" srcOrd="0" destOrd="0" presId="urn:microsoft.com/office/officeart/2005/8/layout/default#2"/>
    <dgm:cxn modelId="{42F343BE-5DA9-4958-B11D-0DDBFD689D59}" type="presParOf" srcId="{A6EEDD3B-F577-4564-BF48-B1F0A57D6DEB}" destId="{EC0DEF61-CE52-4A28-884D-B91A568090ED}" srcOrd="0" destOrd="0" presId="urn:microsoft.com/office/officeart/2005/8/layout/default#2"/>
    <dgm:cxn modelId="{9DE79D7B-D5F8-48F0-A55B-A441E1C9D366}" type="presParOf" srcId="{A6EEDD3B-F577-4564-BF48-B1F0A57D6DEB}" destId="{73399952-5867-4992-87C5-797CCF04A615}" srcOrd="1" destOrd="0" presId="urn:microsoft.com/office/officeart/2005/8/layout/default#2"/>
    <dgm:cxn modelId="{F90016BD-86B3-421A-A73F-64915562F9EB}" type="presParOf" srcId="{A6EEDD3B-F577-4564-BF48-B1F0A57D6DEB}" destId="{E761D9B3-E102-47A2-97BD-4D029B99D91F}" srcOrd="2" destOrd="0" presId="urn:microsoft.com/office/officeart/2005/8/layout/default#2"/>
    <dgm:cxn modelId="{E41CB933-2AB4-408B-AC93-785EABE1E4B1}" type="presParOf" srcId="{A6EEDD3B-F577-4564-BF48-B1F0A57D6DEB}" destId="{D66AD369-1176-4FD0-95B9-CBB5E94329D4}" srcOrd="3" destOrd="0" presId="urn:microsoft.com/office/officeart/2005/8/layout/default#2"/>
    <dgm:cxn modelId="{CD522196-1F5E-467C-8ECD-9191CA0C2A13}" type="presParOf" srcId="{A6EEDD3B-F577-4564-BF48-B1F0A57D6DEB}" destId="{7452BC73-8889-42D7-A29B-0D16A5EA2FB8}" srcOrd="4" destOrd="0" presId="urn:microsoft.com/office/officeart/2005/8/layout/default#2"/>
    <dgm:cxn modelId="{A162FC03-B8C6-4283-BF49-EF4393870C27}" type="presParOf" srcId="{A6EEDD3B-F577-4564-BF48-B1F0A57D6DEB}" destId="{746BB184-3AEC-421B-B031-25FA90E7F2BC}" srcOrd="5" destOrd="0" presId="urn:microsoft.com/office/officeart/2005/8/layout/default#2"/>
    <dgm:cxn modelId="{3765EBAC-F4EB-424F-9410-308418AE15BD}" type="presParOf" srcId="{A6EEDD3B-F577-4564-BF48-B1F0A57D6DEB}" destId="{F94F3ADD-EE78-407B-990D-11F0EB91F700}" srcOrd="6" destOrd="0" presId="urn:microsoft.com/office/officeart/2005/8/layout/default#2"/>
    <dgm:cxn modelId="{4C94F159-FC33-40A2-80B6-165785B2042A}" type="presParOf" srcId="{A6EEDD3B-F577-4564-BF48-B1F0A57D6DEB}" destId="{51538225-05DA-472C-8C82-556643C1ED5A}" srcOrd="7" destOrd="0" presId="urn:microsoft.com/office/officeart/2005/8/layout/default#2"/>
    <dgm:cxn modelId="{E6CD5454-0263-40A5-9445-90E43028A859}" type="presParOf" srcId="{A6EEDD3B-F577-4564-BF48-B1F0A57D6DEB}" destId="{A4D05EAB-FB76-4FC8-B777-87D0DF596A2A}" srcOrd="8" destOrd="0" presId="urn:microsoft.com/office/officeart/2005/8/layout/default#2"/>
    <dgm:cxn modelId="{5530216D-76BE-4677-BC38-04A5C149A900}" type="presParOf" srcId="{A6EEDD3B-F577-4564-BF48-B1F0A57D6DEB}" destId="{B108CBC2-0CD2-4CCC-BF88-52CC1320F564}" srcOrd="9" destOrd="0" presId="urn:microsoft.com/office/officeart/2005/8/layout/default#2"/>
    <dgm:cxn modelId="{AF8C3293-9B04-43A4-A7FD-8423D7304EED}" type="presParOf" srcId="{A6EEDD3B-F577-4564-BF48-B1F0A57D6DEB}" destId="{BDF10439-FC87-4BC4-93B1-AE2818B2D779}" srcOrd="10" destOrd="0" presId="urn:microsoft.com/office/officeart/2005/8/layout/default#2"/>
    <dgm:cxn modelId="{B927438F-9169-447B-B4D1-A059856864E6}" type="presParOf" srcId="{A6EEDD3B-F577-4564-BF48-B1F0A57D6DEB}" destId="{5DD88489-A5A3-4B51-9D42-92EB615A5C22}" srcOrd="11" destOrd="0" presId="urn:microsoft.com/office/officeart/2005/8/layout/default#2"/>
    <dgm:cxn modelId="{FC47DD79-5D32-42F8-9E10-E19572B3761D}" type="presParOf" srcId="{A6EEDD3B-F577-4564-BF48-B1F0A57D6DEB}" destId="{075C4B4F-D22B-4243-A4D2-D4F4E2A96A88}" srcOrd="12" destOrd="0" presId="urn:microsoft.com/office/officeart/2005/8/layout/default#2"/>
    <dgm:cxn modelId="{1D9008EF-958E-4DA7-A6B7-CD79D41A1E72}" type="presParOf" srcId="{A6EEDD3B-F577-4564-BF48-B1F0A57D6DEB}" destId="{65EBE385-DFF2-46E7-8B72-A7408978606F}" srcOrd="13" destOrd="0" presId="urn:microsoft.com/office/officeart/2005/8/layout/default#2"/>
    <dgm:cxn modelId="{DEAE1B64-50EC-41C4-9010-A9DC01845581}" type="presParOf" srcId="{A6EEDD3B-F577-4564-BF48-B1F0A57D6DEB}" destId="{7BEE0507-F7B2-4054-A033-21C82D9F6696}" srcOrd="14" destOrd="0" presId="urn:microsoft.com/office/officeart/2005/8/layout/default#2"/>
    <dgm:cxn modelId="{AC165784-5D3B-41B1-8025-486A6E9B2081}" type="presParOf" srcId="{A6EEDD3B-F577-4564-BF48-B1F0A57D6DEB}" destId="{28274647-48D6-4CAD-AB9C-B74D5E5AC5DF}" srcOrd="15" destOrd="0" presId="urn:microsoft.com/office/officeart/2005/8/layout/default#2"/>
    <dgm:cxn modelId="{BBDDC5AC-3504-4D60-A1F8-6A1647755444}" type="presParOf" srcId="{A6EEDD3B-F577-4564-BF48-B1F0A57D6DEB}" destId="{F5BB9A5F-D4D4-45C1-9C09-46B4791DC4D2}" srcOrd="16" destOrd="0" presId="urn:microsoft.com/office/officeart/2005/8/layout/default#2"/>
    <dgm:cxn modelId="{E0FF1EDC-6123-4279-8F9A-5681585125E6}" type="presParOf" srcId="{A6EEDD3B-F577-4564-BF48-B1F0A57D6DEB}" destId="{8707D13B-58FD-4B07-8FDC-1BA00C7D7C4A}" srcOrd="17" destOrd="0" presId="urn:microsoft.com/office/officeart/2005/8/layout/default#2"/>
    <dgm:cxn modelId="{7231539F-F200-4553-8173-0DCEE5F4ED8E}" type="presParOf" srcId="{A6EEDD3B-F577-4564-BF48-B1F0A57D6DEB}" destId="{D029C3B7-8619-47BA-AFA1-EF8639CD10F8}" srcOrd="1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DEF61-CE52-4A28-884D-B91A568090ED}">
      <dsp:nvSpPr>
        <dsp:cNvPr id="0" name=""/>
        <dsp:cNvSpPr/>
      </dsp:nvSpPr>
      <dsp:spPr>
        <a:xfrm>
          <a:off x="3420" y="399768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Possible Data Collection</a:t>
          </a:r>
          <a:endParaRPr lang="en-US" sz="1900" kern="1200" dirty="0"/>
        </a:p>
      </dsp:txBody>
      <dsp:txXfrm>
        <a:off x="3420" y="399768"/>
        <a:ext cx="1852093" cy="1111256"/>
      </dsp:txXfrm>
    </dsp:sp>
    <dsp:sp modelId="{E761D9B3-E102-47A2-97BD-4D029B99D91F}">
      <dsp:nvSpPr>
        <dsp:cNvPr id="0" name=""/>
        <dsp:cNvSpPr/>
      </dsp:nvSpPr>
      <dsp:spPr>
        <a:xfrm>
          <a:off x="2040723" y="399768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1934429"/>
                <a:satOff val="855"/>
                <a:lumOff val="-9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934429"/>
                <a:satOff val="855"/>
                <a:lumOff val="-9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934429"/>
                <a:satOff val="855"/>
                <a:lumOff val="-9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Language Identification                </a:t>
          </a:r>
          <a:endParaRPr lang="en-US" sz="1900" kern="1200" dirty="0"/>
        </a:p>
      </dsp:txBody>
      <dsp:txXfrm>
        <a:off x="2040723" y="399768"/>
        <a:ext cx="1852093" cy="1111256"/>
      </dsp:txXfrm>
    </dsp:sp>
    <dsp:sp modelId="{7452BC73-8889-42D7-A29B-0D16A5EA2FB8}">
      <dsp:nvSpPr>
        <dsp:cNvPr id="0" name=""/>
        <dsp:cNvSpPr/>
      </dsp:nvSpPr>
      <dsp:spPr>
        <a:xfrm>
          <a:off x="4078027" y="399768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3868859"/>
                <a:satOff val="1709"/>
                <a:lumOff val="-187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868859"/>
                <a:satOff val="1709"/>
                <a:lumOff val="-187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868859"/>
                <a:satOff val="1709"/>
                <a:lumOff val="-187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 dirty="0"/>
            <a:t>Part of speech tagging</a:t>
          </a:r>
          <a:endParaRPr lang="en-US" sz="1900" kern="1200" dirty="0"/>
        </a:p>
      </dsp:txBody>
      <dsp:txXfrm>
        <a:off x="4078027" y="399768"/>
        <a:ext cx="1852093" cy="1111256"/>
      </dsp:txXfrm>
    </dsp:sp>
    <dsp:sp modelId="{F94F3ADD-EE78-407B-990D-11F0EB91F700}">
      <dsp:nvSpPr>
        <dsp:cNvPr id="0" name=""/>
        <dsp:cNvSpPr/>
      </dsp:nvSpPr>
      <dsp:spPr>
        <a:xfrm>
          <a:off x="6115330" y="399768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5803288"/>
                <a:satOff val="2564"/>
                <a:lumOff val="-28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803288"/>
                <a:satOff val="2564"/>
                <a:lumOff val="-28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803288"/>
                <a:satOff val="2564"/>
                <a:lumOff val="-28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Sentiment Analysis</a:t>
          </a:r>
          <a:endParaRPr lang="en-US" sz="1900" kern="1200"/>
        </a:p>
      </dsp:txBody>
      <dsp:txXfrm>
        <a:off x="6115330" y="399768"/>
        <a:ext cx="1852093" cy="1111256"/>
      </dsp:txXfrm>
    </dsp:sp>
    <dsp:sp modelId="{A4D05EAB-FB76-4FC8-B777-87D0DF596A2A}">
      <dsp:nvSpPr>
        <dsp:cNvPr id="0" name=""/>
        <dsp:cNvSpPr/>
      </dsp:nvSpPr>
      <dsp:spPr>
        <a:xfrm>
          <a:off x="8152633" y="399768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7737718"/>
                <a:satOff val="3419"/>
                <a:lumOff val="-37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737718"/>
                <a:satOff val="3419"/>
                <a:lumOff val="-37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737718"/>
                <a:satOff val="3419"/>
                <a:lumOff val="-37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Named entity recognition</a:t>
          </a:r>
          <a:endParaRPr lang="en-US" sz="1900" kern="1200"/>
        </a:p>
      </dsp:txBody>
      <dsp:txXfrm>
        <a:off x="8152633" y="399768"/>
        <a:ext cx="1852093" cy="1111256"/>
      </dsp:txXfrm>
    </dsp:sp>
    <dsp:sp modelId="{BDF10439-FC87-4BC4-93B1-AE2818B2D779}">
      <dsp:nvSpPr>
        <dsp:cNvPr id="0" name=""/>
        <dsp:cNvSpPr/>
      </dsp:nvSpPr>
      <dsp:spPr>
        <a:xfrm>
          <a:off x="3420" y="1696233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9672147"/>
                <a:satOff val="4273"/>
                <a:lumOff val="-46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9672147"/>
                <a:satOff val="4273"/>
                <a:lumOff val="-46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9672147"/>
                <a:satOff val="4273"/>
                <a:lumOff val="-46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Event extraction</a:t>
          </a:r>
          <a:endParaRPr lang="en-US" sz="1900" kern="1200"/>
        </a:p>
      </dsp:txBody>
      <dsp:txXfrm>
        <a:off x="3420" y="1696233"/>
        <a:ext cx="1852093" cy="1111256"/>
      </dsp:txXfrm>
    </dsp:sp>
    <dsp:sp modelId="{075C4B4F-D22B-4243-A4D2-D4F4E2A96A88}">
      <dsp:nvSpPr>
        <dsp:cNvPr id="0" name=""/>
        <dsp:cNvSpPr/>
      </dsp:nvSpPr>
      <dsp:spPr>
        <a:xfrm>
          <a:off x="2040723" y="1696233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11606576"/>
                <a:satOff val="5128"/>
                <a:lumOff val="-56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1606576"/>
                <a:satOff val="5128"/>
                <a:lumOff val="-56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1606576"/>
                <a:satOff val="5128"/>
                <a:lumOff val="-56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Text Classification                            </a:t>
          </a:r>
          <a:endParaRPr lang="en-US" sz="1900" kern="1200"/>
        </a:p>
      </dsp:txBody>
      <dsp:txXfrm>
        <a:off x="2040723" y="1696233"/>
        <a:ext cx="1852093" cy="1111256"/>
      </dsp:txXfrm>
    </dsp:sp>
    <dsp:sp modelId="{7BEE0507-F7B2-4054-A033-21C82D9F6696}">
      <dsp:nvSpPr>
        <dsp:cNvPr id="0" name=""/>
        <dsp:cNvSpPr/>
      </dsp:nvSpPr>
      <dsp:spPr>
        <a:xfrm>
          <a:off x="4078027" y="1696233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13541006"/>
                <a:satOff val="5983"/>
                <a:lumOff val="-65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541006"/>
                <a:satOff val="5983"/>
                <a:lumOff val="-65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541006"/>
                <a:satOff val="5983"/>
                <a:lumOff val="-65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Text Categorization</a:t>
          </a:r>
          <a:endParaRPr lang="en-US" sz="1900" kern="1200"/>
        </a:p>
      </dsp:txBody>
      <dsp:txXfrm>
        <a:off x="4078027" y="1696233"/>
        <a:ext cx="1852093" cy="1111256"/>
      </dsp:txXfrm>
    </dsp:sp>
    <dsp:sp modelId="{F5BB9A5F-D4D4-45C1-9C09-46B4791DC4D2}">
      <dsp:nvSpPr>
        <dsp:cNvPr id="0" name=""/>
        <dsp:cNvSpPr/>
      </dsp:nvSpPr>
      <dsp:spPr>
        <a:xfrm>
          <a:off x="6115330" y="1696233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15475435"/>
                <a:satOff val="6837"/>
                <a:lumOff val="-74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475435"/>
                <a:satOff val="6837"/>
                <a:lumOff val="-74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475435"/>
                <a:satOff val="6837"/>
                <a:lumOff val="-74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Term Frequency</a:t>
          </a:r>
          <a:endParaRPr lang="en-US" sz="1900" kern="1200"/>
        </a:p>
      </dsp:txBody>
      <dsp:txXfrm>
        <a:off x="6115330" y="1696233"/>
        <a:ext cx="1852093" cy="1111256"/>
      </dsp:txXfrm>
    </dsp:sp>
    <dsp:sp modelId="{D029C3B7-8619-47BA-AFA1-EF8639CD10F8}">
      <dsp:nvSpPr>
        <dsp:cNvPr id="0" name=""/>
        <dsp:cNvSpPr/>
      </dsp:nvSpPr>
      <dsp:spPr>
        <a:xfrm>
          <a:off x="8152633" y="1696233"/>
          <a:ext cx="1852093" cy="1111256"/>
        </a:xfrm>
        <a:prstGeom prst="rect">
          <a:avLst/>
        </a:prstGeom>
        <a:gradFill rotWithShape="0">
          <a:gsLst>
            <a:gs pos="0">
              <a:schemeClr val="accent5">
                <a:hueOff val="17409864"/>
                <a:satOff val="7692"/>
                <a:lumOff val="-84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7409864"/>
                <a:satOff val="7692"/>
                <a:lumOff val="-84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7409864"/>
                <a:satOff val="7692"/>
                <a:lumOff val="-84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900" kern="1200"/>
            <a:t>Topic Modelling</a:t>
          </a:r>
          <a:endParaRPr lang="en-US" sz="1900" kern="1200"/>
        </a:p>
      </dsp:txBody>
      <dsp:txXfrm>
        <a:off x="8152633" y="1696233"/>
        <a:ext cx="1852093" cy="1111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026562"/>
      </p:ext>
    </p:extLst>
  </p:cSld>
  <p:clrMapOvr>
    <a:masterClrMapping/>
  </p:clrMapOvr>
  <p:transition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40259"/>
      </p:ext>
    </p:extLst>
  </p:cSld>
  <p:clrMapOvr>
    <a:masterClrMapping/>
  </p:clrMapOvr>
  <p:transition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55787"/>
      </p:ext>
    </p:extLst>
  </p:cSld>
  <p:clrMapOvr>
    <a:masterClrMapping/>
  </p:clrMapOvr>
  <p:transition advClick="0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06858"/>
      </p:ext>
    </p:extLst>
  </p:cSld>
  <p:clrMapOvr>
    <a:masterClrMapping/>
  </p:clrMapOvr>
  <p:transition advClick="0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01782"/>
      </p:ext>
    </p:extLst>
  </p:cSld>
  <p:clrMapOvr>
    <a:masterClrMapping/>
  </p:clrMapOvr>
  <p:transition advClick="0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82593"/>
      </p:ext>
    </p:extLst>
  </p:cSld>
  <p:clrMapOvr>
    <a:masterClrMapping/>
  </p:clrMapOvr>
  <p:transition advClick="0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40038"/>
      </p:ext>
    </p:extLst>
  </p:cSld>
  <p:clrMapOvr>
    <a:masterClrMapping/>
  </p:clrMapOvr>
  <p:transition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8703"/>
      </p:ext>
    </p:extLst>
  </p:cSld>
  <p:clrMapOvr>
    <a:masterClrMapping/>
  </p:clrMapOvr>
  <p:transition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3516"/>
      </p:ext>
    </p:extLst>
  </p:cSld>
  <p:clrMapOvr>
    <a:masterClrMapping/>
  </p:clrMapOvr>
  <p:transition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0625"/>
      </p:ext>
    </p:extLst>
  </p:cSld>
  <p:clrMapOvr>
    <a:masterClrMapping/>
  </p:clrMapOvr>
  <p:transition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5807"/>
      </p:ext>
    </p:extLst>
  </p:cSld>
  <p:clrMapOvr>
    <a:masterClrMapping/>
  </p:clrMapOvr>
  <p:transition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pPr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9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ransition advClick="0" advTm="20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skyscrapers">
            <a:extLst>
              <a:ext uri="{FF2B5EF4-FFF2-40B4-BE49-F238E27FC236}">
                <a16:creationId xmlns:a16="http://schemas.microsoft.com/office/drawing/2014/main" id="{30672141-943F-6C5E-CC6B-4B147B420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" r="260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AB3B-219F-4DD5-926F-3408D9D98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IE" sz="5400"/>
              <a:t>AI for better Business</a:t>
            </a:r>
            <a:endParaRPr lang="en-IE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901D9C-8FAB-44DC-BEE5-632E67A86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IE" sz="2000" dirty="0"/>
              <a:t>Led by</a:t>
            </a:r>
          </a:p>
          <a:p>
            <a:r>
              <a:rPr lang="en-IE" sz="2000" dirty="0"/>
              <a:t>Paulson Grigarichan </a:t>
            </a:r>
          </a:p>
          <a:p>
            <a:endParaRPr lang="en-IE" sz="2000" dirty="0"/>
          </a:p>
          <a:p>
            <a:endParaRPr lang="en-IE" sz="2000" dirty="0"/>
          </a:p>
          <a:p>
            <a:endParaRPr lang="en-IE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915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1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hopscotch on a sidewalk">
            <a:extLst>
              <a:ext uri="{FF2B5EF4-FFF2-40B4-BE49-F238E27FC236}">
                <a16:creationId xmlns:a16="http://schemas.microsoft.com/office/drawing/2014/main" id="{61C48749-02F8-B707-4A91-3ECCCB8AF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7" b="8634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23A62-BFE8-4CAA-8012-13FE6678D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9351820" cy="119989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IE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NLP in Business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DF4D6B-DC56-44FB-9887-71FD72AA4370}"/>
              </a:ext>
            </a:extLst>
          </p:cNvPr>
          <p:cNvSpPr txBox="1">
            <a:spLocks/>
          </p:cNvSpPr>
          <p:nvPr/>
        </p:nvSpPr>
        <p:spPr>
          <a:xfrm>
            <a:off x="1115568" y="3203688"/>
            <a:ext cx="4836053" cy="29685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dirty="0">
                <a:solidFill>
                  <a:schemeClr val="bg1"/>
                </a:solidFill>
              </a:rPr>
              <a:t>Sentiment Analysis</a:t>
            </a:r>
          </a:p>
          <a:p>
            <a:r>
              <a:rPr lang="en-IN" sz="3200" dirty="0">
                <a:solidFill>
                  <a:schemeClr val="bg1"/>
                </a:solidFill>
              </a:rPr>
              <a:t>Email Filters</a:t>
            </a:r>
          </a:p>
          <a:p>
            <a:r>
              <a:rPr lang="en-IN" sz="3200" dirty="0">
                <a:solidFill>
                  <a:schemeClr val="bg1"/>
                </a:solidFill>
              </a:rPr>
              <a:t>Voice Recognition</a:t>
            </a:r>
          </a:p>
          <a:p>
            <a:r>
              <a:rPr lang="en-IN" sz="3200" dirty="0">
                <a:solidFill>
                  <a:schemeClr val="bg1"/>
                </a:solidFill>
              </a:rPr>
              <a:t>Information Extraction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buNone/>
            </a:pPr>
            <a:endParaRPr lang="en-IE" dirty="0">
              <a:solidFill>
                <a:schemeClr val="bg1"/>
              </a:solidFill>
              <a:latin typeface="charter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19318020"/>
      </p:ext>
    </p:extLst>
  </p:cSld>
  <p:clrMapOvr>
    <a:masterClrMapping/>
  </p:clrMapOvr>
  <p:transition advClick="0"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person&#10;&#10;Description automatically generated">
            <a:extLst>
              <a:ext uri="{FF2B5EF4-FFF2-40B4-BE49-F238E27FC236}">
                <a16:creationId xmlns:a16="http://schemas.microsoft.com/office/drawing/2014/main" id="{87EB6420-02C3-4CEF-8C3B-80B9DAAD2A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0" b="5171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4316C-0864-4E27-8C3D-0BEF3C69D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4206"/>
            <a:ext cx="10506456" cy="2350067"/>
          </a:xfrm>
        </p:spPr>
        <p:txBody>
          <a:bodyPr anchor="b">
            <a:normAutofit/>
          </a:bodyPr>
          <a:lstStyle/>
          <a:p>
            <a:pPr algn="ctr"/>
            <a:r>
              <a:rPr lang="en-IE" sz="6000" dirty="0">
                <a:solidFill>
                  <a:srgbClr val="FFFFFF"/>
                </a:solidFill>
              </a:rPr>
              <a:t>Goal of NLP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800" y="330903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Computers to achieve human-like comprehension of texts/languages</a:t>
            </a: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.</a:t>
            </a:r>
          </a:p>
        </p:txBody>
      </p:sp>
      <p:pic>
        <p:nvPicPr>
          <p:cNvPr id="12" name="Content Placeholder 11" descr="NLP-tasks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7480" y="3034824"/>
            <a:ext cx="4988719" cy="3467576"/>
          </a:xfrm>
        </p:spPr>
      </p:pic>
    </p:spTree>
    <p:extLst>
      <p:ext uri="{BB962C8B-B14F-4D97-AF65-F5344CB8AC3E}">
        <p14:creationId xmlns:p14="http://schemas.microsoft.com/office/powerpoint/2010/main" val="39284904"/>
      </p:ext>
    </p:extLst>
  </p:cSld>
  <p:clrMapOvr>
    <a:masterClrMapping/>
  </p:clrMapOvr>
  <p:transition advClick="0"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86B65033-5FDE-45FB-905B-3C4CCD166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7" r="1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B67F1-4497-4005-97C5-49D0595E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8307685" cy="1124712"/>
          </a:xfrm>
        </p:spPr>
        <p:txBody>
          <a:bodyPr anchor="b">
            <a:noAutofit/>
          </a:bodyPr>
          <a:lstStyle/>
          <a:p>
            <a:r>
              <a:rPr lang="en-IE" dirty="0"/>
              <a:t>NLP based Recommender System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39133D-662C-4674-80F9-905C95991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78024"/>
            <a:ext cx="11283696" cy="3694176"/>
          </a:xfrm>
        </p:spPr>
        <p:txBody>
          <a:bodyPr/>
          <a:lstStyle/>
          <a:p>
            <a:r>
              <a:rPr lang="en-IE" dirty="0"/>
              <a:t>Knowledge Discovery Techniques</a:t>
            </a:r>
          </a:p>
          <a:p>
            <a:r>
              <a:rPr lang="en-IE" dirty="0"/>
              <a:t>Sentiment Mining Techniques</a:t>
            </a:r>
          </a:p>
          <a:p>
            <a:r>
              <a:rPr lang="en-IE" dirty="0"/>
              <a:t>Data Visualizations Techniques</a:t>
            </a:r>
          </a:p>
          <a:p>
            <a:r>
              <a:rPr lang="en-IE" dirty="0"/>
              <a:t>Sentiment Analysis Based Customer Loyalty Improvement</a:t>
            </a:r>
          </a:p>
          <a:p>
            <a:endParaRPr lang="en-I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09D7BA-01EF-400E-941F-DF9E0A28C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0" y="4918670"/>
            <a:ext cx="7135221" cy="14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4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B18512-1E64-491D-8ABA-0D8BFB63A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IE" sz="5200" b="1" dirty="0"/>
              <a:t>Computer Vision</a:t>
            </a:r>
          </a:p>
        </p:txBody>
      </p:sp>
      <p:pic>
        <p:nvPicPr>
          <p:cNvPr id="10" name="Content Placeholder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C30CE96-7989-4F25-8203-8B8DB641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6" r="541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8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BFB370B-4B5B-E122-C6AC-36CB0C00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1800" dirty="0"/>
              <a:t>Facial expression Recognition</a:t>
            </a:r>
          </a:p>
          <a:p>
            <a:r>
              <a:rPr lang="en-US" sz="1800" dirty="0"/>
              <a:t>Pattern Recognition</a:t>
            </a:r>
          </a:p>
          <a:p>
            <a:r>
              <a:rPr lang="en-US" sz="1800" dirty="0"/>
              <a:t>Feature Categorizing</a:t>
            </a:r>
          </a:p>
          <a:p>
            <a:r>
              <a:rPr lang="en-US" sz="1800" dirty="0"/>
              <a:t>Object tracking</a:t>
            </a:r>
          </a:p>
          <a:p>
            <a:r>
              <a:rPr lang="en-US" sz="1800" dirty="0"/>
              <a:t>Establishing effective computer vision with electronic systems and deep neural networks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8790166"/>
      </p:ext>
    </p:extLst>
  </p:cSld>
  <p:clrMapOvr>
    <a:masterClrMapping/>
  </p:clrMapOvr>
  <p:transition advClick="0" advTm="2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DE125-8217-4E20-84D1-3439B75E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991443"/>
            <a:ext cx="5357729" cy="1147794"/>
          </a:xfrm>
        </p:spPr>
        <p:txBody>
          <a:bodyPr anchor="b">
            <a:normAutofit/>
          </a:bodyPr>
          <a:lstStyle/>
          <a:p>
            <a:r>
              <a:rPr lang="en-IE" sz="3100" b="1" dirty="0"/>
              <a:t>Enhancing Online Customer Service with CV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923DB7-23F8-6E53-425E-C0D50B176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58" y="3428999"/>
            <a:ext cx="5605918" cy="3132222"/>
          </a:xfrm>
        </p:spPr>
        <p:txBody>
          <a:bodyPr>
            <a:normAutofit/>
          </a:bodyPr>
          <a:lstStyle/>
          <a:p>
            <a:r>
              <a:rPr lang="en-US" sz="1700" dirty="0"/>
              <a:t> </a:t>
            </a:r>
          </a:p>
          <a:p>
            <a:endParaRPr lang="en-US" sz="1700" dirty="0"/>
          </a:p>
          <a:p>
            <a:r>
              <a:rPr lang="en-US" sz="1700" dirty="0"/>
              <a:t>Facial Expression Detection using CNN, Google Vision API and OpenCV </a:t>
            </a:r>
          </a:p>
          <a:p>
            <a:r>
              <a:rPr lang="en-US" sz="1700" dirty="0"/>
              <a:t>Online Customer Shopping Experience with CV and ML methods</a:t>
            </a:r>
          </a:p>
          <a:p>
            <a:r>
              <a:rPr lang="en-US" sz="1700" dirty="0"/>
              <a:t>Extract Semantic Attributes from Images</a:t>
            </a:r>
          </a:p>
          <a:p>
            <a:r>
              <a:rPr lang="en-US" sz="1700" dirty="0"/>
              <a:t>Enrich Recommendation System with Image Features</a:t>
            </a:r>
          </a:p>
          <a:p>
            <a:endParaRPr lang="en-US" sz="17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FB767FB-06B8-4E72-B493-03113FF63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08" y="296779"/>
            <a:ext cx="6422793" cy="6264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A1E1-92CD-4523-B541-4826930DA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4685"/>
            <a:ext cx="904774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4254"/>
      </p:ext>
    </p:extLst>
  </p:cSld>
  <p:clrMapOvr>
    <a:masterClrMapping/>
  </p:clrMapOvr>
  <p:transition advClick="0" advTm="2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09966041-D795-4979-85AB-F4D0F7CE9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10" b="1316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167CA1-7698-46E9-BACF-2058A28A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IE" sz="4400" b="1" dirty="0">
                <a:solidFill>
                  <a:srgbClr val="FFFFFF"/>
                </a:solidFill>
              </a:rPr>
              <a:t>Better view on customers with Computer Vision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130B0D3-8657-D1CC-9DCC-09A8F9D0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Data acquisition viability in offline retail setting.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Visual Acquisition system to acquire real-time movements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Using ML methods to narrow gap between online and offline retail.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B9F88A-5228-42BD-A0CC-55934944E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7" y="4739940"/>
            <a:ext cx="9473827" cy="191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1033"/>
      </p:ext>
    </p:extLst>
  </p:cSld>
  <p:clrMapOvr>
    <a:masterClrMapping/>
  </p:clrMapOvr>
  <p:transition advClick="0" advTm="2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B8554FD-8D50-4714-AB6C-31D84DE3B7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r="14226"/>
          <a:stretch/>
        </p:blipFill>
        <p:spPr>
          <a:xfrm>
            <a:off x="-595684" y="-18288"/>
            <a:ext cx="1315665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EBB6B-C8B5-429E-BF70-7744AD0B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389" y="1161288"/>
            <a:ext cx="6732624" cy="1124712"/>
          </a:xfrm>
        </p:spPr>
        <p:txBody>
          <a:bodyPr anchor="b">
            <a:normAutofit/>
          </a:bodyPr>
          <a:lstStyle/>
          <a:p>
            <a:r>
              <a:rPr lang="en-IE" sz="3600" b="1" dirty="0"/>
              <a:t>Literature Review 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8E6D2E-6127-342C-F3DA-CF0C8FED1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4042" y="2772918"/>
            <a:ext cx="8607664" cy="3152394"/>
          </a:xfrm>
        </p:spPr>
        <p:txBody>
          <a:bodyPr anchor="t">
            <a:normAutofit/>
          </a:bodyPr>
          <a:lstStyle/>
          <a:p>
            <a:r>
              <a:rPr lang="en-IE" sz="2000" dirty="0"/>
              <a:t>Today’s advanced text analytics techniques are domain free</a:t>
            </a:r>
          </a:p>
          <a:p>
            <a:r>
              <a:rPr lang="en-IE" sz="2000" dirty="0"/>
              <a:t>To address traditional manual data analytics , automated text mining</a:t>
            </a:r>
          </a:p>
          <a:p>
            <a:r>
              <a:rPr lang="en-IE" sz="2000" dirty="0"/>
              <a:t>Combining NLP, vectorization and classification algorithms for future.</a:t>
            </a:r>
          </a:p>
          <a:p>
            <a:r>
              <a:rPr lang="en-IE" sz="2000" dirty="0"/>
              <a:t>The Intelligent NLP based Customer Service System depicts the application of NLP for general purpose use of business sectors.</a:t>
            </a:r>
          </a:p>
          <a:p>
            <a:r>
              <a:rPr lang="en-IE" sz="2000" dirty="0"/>
              <a:t> Enhancing customer experience with Face expression recognition is a hot research area that need more work to do.</a:t>
            </a:r>
          </a:p>
          <a:p>
            <a:endParaRPr lang="en-IE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4849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adder up a hole">
            <a:extLst>
              <a:ext uri="{FF2B5EF4-FFF2-40B4-BE49-F238E27FC236}">
                <a16:creationId xmlns:a16="http://schemas.microsoft.com/office/drawing/2014/main" id="{654AB6AE-CA56-8639-CDA9-D1AC5973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2" b="3578"/>
          <a:stretch/>
        </p:blipFill>
        <p:spPr>
          <a:xfrm>
            <a:off x="-90935" y="673"/>
            <a:ext cx="12191977" cy="6858022"/>
          </a:xfrm>
          <a:prstGeom prst="rect">
            <a:avLst/>
          </a:prstGeom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6EB18-97E6-4F24-B975-38AFC312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Research Gap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016674C-E999-4295-BA61-9C00A428C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823379"/>
              </p:ext>
            </p:extLst>
          </p:nvPr>
        </p:nvGraphicFramePr>
        <p:xfrm>
          <a:off x="643467" y="1764632"/>
          <a:ext cx="10544606" cy="20373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544606">
                  <a:extLst>
                    <a:ext uri="{9D8B030D-6E8A-4147-A177-3AD203B41FA5}">
                      <a16:colId xmlns:a16="http://schemas.microsoft.com/office/drawing/2014/main" val="4034095289"/>
                    </a:ext>
                  </a:extLst>
                </a:gridCol>
              </a:tblGrid>
              <a:tr h="20373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E" dirty="0"/>
                        <a:t>Still existence of cryptic code in text analytics solutions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IE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E" dirty="0"/>
                        <a:t>Image data contains lot of noisy data which in turn decreases the performance of  AI implements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IE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IE" dirty="0"/>
                        <a:t>Ignorance of some colour , appearance and texture of Computer Vision based recognitions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28758"/>
                  </a:ext>
                </a:extLst>
              </a:tr>
            </a:tbl>
          </a:graphicData>
        </a:graphic>
      </p:graphicFrame>
      <p:pic>
        <p:nvPicPr>
          <p:cNvPr id="7" name="Graphic 6" descr="Arrow Down with solid fill">
            <a:extLst>
              <a:ext uri="{FF2B5EF4-FFF2-40B4-BE49-F238E27FC236}">
                <a16:creationId xmlns:a16="http://schemas.microsoft.com/office/drawing/2014/main" id="{F1381487-2941-4DFC-9061-38728EB33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3297" y="3880223"/>
            <a:ext cx="914400" cy="620978"/>
          </a:xfrm>
          <a:prstGeom prst="rect">
            <a:avLst/>
          </a:prstGeom>
        </p:spPr>
      </p:pic>
      <p:pic>
        <p:nvPicPr>
          <p:cNvPr id="21" name="Graphic 20" descr="Arrow Down with solid fill">
            <a:extLst>
              <a:ext uri="{FF2B5EF4-FFF2-40B4-BE49-F238E27FC236}">
                <a16:creationId xmlns:a16="http://schemas.microsoft.com/office/drawing/2014/main" id="{EBC2103E-9579-4371-85A2-E3461316A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946" y="3874138"/>
            <a:ext cx="914400" cy="620978"/>
          </a:xfrm>
          <a:prstGeom prst="rect">
            <a:avLst/>
          </a:prstGeom>
        </p:spPr>
      </p:pic>
      <p:pic>
        <p:nvPicPr>
          <p:cNvPr id="23" name="Graphic 22" descr="Arrow Down with solid fill">
            <a:extLst>
              <a:ext uri="{FF2B5EF4-FFF2-40B4-BE49-F238E27FC236}">
                <a16:creationId xmlns:a16="http://schemas.microsoft.com/office/drawing/2014/main" id="{3DB75FE1-06CA-41DC-8FF1-8514A74418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4344" y="3902220"/>
            <a:ext cx="914400" cy="620978"/>
          </a:xfrm>
          <a:prstGeom prst="rect">
            <a:avLst/>
          </a:prstGeo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8CF17E82-D2A1-457B-9F3F-3833F55CF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070259"/>
              </p:ext>
            </p:extLst>
          </p:nvPr>
        </p:nvGraphicFramePr>
        <p:xfrm>
          <a:off x="786063" y="4595356"/>
          <a:ext cx="10402010" cy="1993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02010">
                  <a:extLst>
                    <a:ext uri="{9D8B030D-6E8A-4147-A177-3AD203B41FA5}">
                      <a16:colId xmlns:a16="http://schemas.microsoft.com/office/drawing/2014/main" val="3207052470"/>
                    </a:ext>
                  </a:extLst>
                </a:gridCol>
              </a:tblGrid>
              <a:tr h="1993455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IE" b="1" dirty="0">
                          <a:solidFill>
                            <a:schemeClr val="bg1"/>
                          </a:solidFill>
                        </a:rPr>
                        <a:t>Advancing newly aligned graph based visual depictions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E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E" b="1" dirty="0">
                          <a:solidFill>
                            <a:schemeClr val="bg1"/>
                          </a:solidFill>
                        </a:rPr>
                        <a:t>Researchers might need to carefully test the performance of framework before real use 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IE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IE" b="1" dirty="0">
                          <a:solidFill>
                            <a:schemeClr val="bg1"/>
                          </a:solidFill>
                        </a:rPr>
                        <a:t>New models to extract human understandable visual attributes should be utilized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685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5263345"/>
      </p:ext>
    </p:extLst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1C2952E-060A-716A-9866-6356177F23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972" b="8759"/>
          <a:stretch/>
        </p:blipFill>
        <p:spPr>
          <a:xfrm>
            <a:off x="25960" y="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77578-3DE0-4FE5-833C-A1C452C14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IE" sz="60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BC4A1-80FE-4A58-A7DA-AC37999BA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91789" y="3464940"/>
            <a:ext cx="3529264" cy="2966340"/>
          </a:xfrm>
        </p:spPr>
      </p:pic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C02AE16B-8BC7-4DFB-869D-0BB917706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67346"/>
              </p:ext>
            </p:extLst>
          </p:nvPr>
        </p:nvGraphicFramePr>
        <p:xfrm>
          <a:off x="4491788" y="2952876"/>
          <a:ext cx="3529264" cy="4401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9264">
                  <a:extLst>
                    <a:ext uri="{9D8B030D-6E8A-4147-A177-3AD203B41FA5}">
                      <a16:colId xmlns:a16="http://schemas.microsoft.com/office/drawing/2014/main" val="1001925786"/>
                    </a:ext>
                  </a:extLst>
                </a:gridCol>
              </a:tblGrid>
              <a:tr h="440184">
                <a:tc>
                  <a:txBody>
                    <a:bodyPr/>
                    <a:lstStyle/>
                    <a:p>
                      <a:r>
                        <a:rPr lang="en-IE" dirty="0"/>
                        <a:t>NLP based Chat Bot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7165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6397810-3E08-4163-A0F4-992144298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469723"/>
            <a:ext cx="3657600" cy="3002280"/>
          </a:xfrm>
          <a:prstGeom prst="rect">
            <a:avLst/>
          </a:prstGeom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97A3F019-F92B-4DF3-8E66-83291653F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373381"/>
              </p:ext>
            </p:extLst>
          </p:nvPr>
        </p:nvGraphicFramePr>
        <p:xfrm>
          <a:off x="609600" y="2952856"/>
          <a:ext cx="3657600" cy="417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884351704"/>
                    </a:ext>
                  </a:extLst>
                </a:gridCol>
              </a:tblGrid>
              <a:tr h="417132">
                <a:tc>
                  <a:txBody>
                    <a:bodyPr/>
                    <a:lstStyle/>
                    <a:p>
                      <a:r>
                        <a:rPr lang="en-IE" dirty="0"/>
                        <a:t>Topic Network for Sentiments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7055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B56AC5AB-49D8-4198-85EB-02EC94C91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639" y="3505663"/>
            <a:ext cx="3657600" cy="2966340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23251D93-AA60-4354-9738-A6CF97555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86530"/>
              </p:ext>
            </p:extLst>
          </p:nvPr>
        </p:nvGraphicFramePr>
        <p:xfrm>
          <a:off x="8245639" y="2968288"/>
          <a:ext cx="3529265" cy="4607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29265">
                  <a:extLst>
                    <a:ext uri="{9D8B030D-6E8A-4147-A177-3AD203B41FA5}">
                      <a16:colId xmlns:a16="http://schemas.microsoft.com/office/drawing/2014/main" val="1879755685"/>
                    </a:ext>
                  </a:extLst>
                </a:gridCol>
              </a:tblGrid>
              <a:tr h="460712">
                <a:tc>
                  <a:txBody>
                    <a:bodyPr/>
                    <a:lstStyle/>
                    <a:p>
                      <a:r>
                        <a:rPr lang="en-IE" dirty="0"/>
                        <a:t>Object Detection from video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20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9278576"/>
      </p:ext>
    </p:extLst>
  </p:cSld>
  <p:clrMapOvr>
    <a:masterClrMapping/>
  </p:clrMapOvr>
  <p:transition advClick="0" advTm="2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Top view of a circular staircase">
            <a:extLst>
              <a:ext uri="{FF2B5EF4-FFF2-40B4-BE49-F238E27FC236}">
                <a16:creationId xmlns:a16="http://schemas.microsoft.com/office/drawing/2014/main" id="{52632B93-9784-74B1-F6CB-AA632032A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174" b="55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F2B35-2700-4156-9FFA-DDDCF6E5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IE" sz="5400" b="1" dirty="0">
                <a:solidFill>
                  <a:srgbClr val="FFFFFF"/>
                </a:solidFill>
              </a:rPr>
              <a:t>Conclusion and Future Aspects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C531-7895-4E75-AB76-33DE87E5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fontScale="92500" lnSpcReduction="10000"/>
          </a:bodyPr>
          <a:lstStyle/>
          <a:p>
            <a:r>
              <a:rPr lang="en-IE" sz="2000" dirty="0">
                <a:solidFill>
                  <a:srgbClr val="FFFFFF"/>
                </a:solidFill>
              </a:rPr>
              <a:t>Application of Text analytics, NLP and Computer Vision in the field of business enhances it to a hight extent</a:t>
            </a:r>
          </a:p>
          <a:p>
            <a:r>
              <a:rPr lang="en-IE" sz="2000" dirty="0">
                <a:solidFill>
                  <a:srgbClr val="FFFFFF"/>
                </a:solidFill>
              </a:rPr>
              <a:t>Even though the focus of our research was to mostly focused on customer service, the AI methods might work wonders with other areas of business concerns. </a:t>
            </a:r>
          </a:p>
          <a:p>
            <a:r>
              <a:rPr lang="en-IE" sz="2000" dirty="0">
                <a:solidFill>
                  <a:srgbClr val="FFFFFF"/>
                </a:solidFill>
              </a:rPr>
              <a:t>However, keeping the positive impact aside, finding a state of art method to handle the noisy data might improve performance of  AI methods in business platforms to its peak</a:t>
            </a:r>
          </a:p>
          <a:p>
            <a:r>
              <a:rPr lang="en-IE" sz="2000" dirty="0">
                <a:solidFill>
                  <a:srgbClr val="FFFFFF"/>
                </a:solidFill>
              </a:rPr>
              <a:t>Additionally moving to 100 percent automated text analytics, NLP and CV might be the booming business aspects in near future.</a:t>
            </a:r>
          </a:p>
        </p:txBody>
      </p:sp>
    </p:spTree>
    <p:extLst>
      <p:ext uri="{BB962C8B-B14F-4D97-AF65-F5344CB8AC3E}">
        <p14:creationId xmlns:p14="http://schemas.microsoft.com/office/powerpoint/2010/main" val="346836493"/>
      </p:ext>
    </p:extLst>
  </p:cSld>
  <p:clrMapOvr>
    <a:masterClrMapping/>
  </p:clrMapOvr>
  <p:transition advClick="0" advTm="2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F7E16-BEC2-4E7E-89FD-D7BCA51B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For Better Business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F3705D7-0CDF-4586-9A59-FDB58B6FB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r="28024" b="-1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49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ontent Placeholder 28">
            <a:extLst>
              <a:ext uri="{FF2B5EF4-FFF2-40B4-BE49-F238E27FC236}">
                <a16:creationId xmlns:a16="http://schemas.microsoft.com/office/drawing/2014/main" id="{B8ED9A40-DDE5-024A-598C-0A47D2DA8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Efficiency and Productivity gains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Better Customer Service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New Capabilities and business model expansion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Improved speed of business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Improved Monitoring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Better quality and reduction of Human Error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Better Talent  Management</a:t>
            </a:r>
          </a:p>
        </p:txBody>
      </p:sp>
    </p:spTree>
    <p:extLst>
      <p:ext uri="{BB962C8B-B14F-4D97-AF65-F5344CB8AC3E}">
        <p14:creationId xmlns:p14="http://schemas.microsoft.com/office/powerpoint/2010/main" val="2165695562"/>
      </p:ext>
    </p:extLst>
  </p:cSld>
  <p:clrMapOvr>
    <a:masterClrMapping/>
  </p:clrMapOvr>
  <p:transition advClick="0" advTm="2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a highway near the ocean">
            <a:extLst>
              <a:ext uri="{FF2B5EF4-FFF2-40B4-BE49-F238E27FC236}">
                <a16:creationId xmlns:a16="http://schemas.microsoft.com/office/drawing/2014/main" id="{11B4C52B-E92E-3CAA-746C-63427967F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3" b="131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74D5B-629A-4F4F-850A-23FAAD70E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2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C8A61-B432-4257-B29A-9AEA5B9C0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67" y="621271"/>
            <a:ext cx="4314645" cy="1268958"/>
          </a:xfrm>
        </p:spPr>
        <p:txBody>
          <a:bodyPr anchor="b">
            <a:noAutofit/>
          </a:bodyPr>
          <a:lstStyle/>
          <a:p>
            <a:pPr algn="ctr"/>
            <a:r>
              <a:rPr lang="en-IE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in customer service</a:t>
            </a:r>
          </a:p>
        </p:txBody>
      </p:sp>
      <p:pic>
        <p:nvPicPr>
          <p:cNvPr id="5" name="Content Placeholder 4" descr="A picture containing indoor, electronics, computer, automaton&#10;&#10;Description automatically generated">
            <a:extLst>
              <a:ext uri="{FF2B5EF4-FFF2-40B4-BE49-F238E27FC236}">
                <a16:creationId xmlns:a16="http://schemas.microsoft.com/office/drawing/2014/main" id="{10B6EA15-2319-46A5-B030-3194333D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8" r="12109"/>
          <a:stretch/>
        </p:blipFill>
        <p:spPr>
          <a:xfrm>
            <a:off x="20" y="10"/>
            <a:ext cx="649408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38" name="Rectangle 3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572" y="2240371"/>
            <a:ext cx="42062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896837C-3373-6B9D-EAE0-86DA3034A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4106" y="2313523"/>
            <a:ext cx="5697894" cy="366245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Ways to Use AI to Improve Your Customer services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Chatbot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dirty="0"/>
              <a:t>Language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Object Detection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Optical Character Recognition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Machine learning models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03837895"/>
      </p:ext>
    </p:extLst>
  </p:cSld>
  <p:clrMapOvr>
    <a:masterClrMapping/>
  </p:clrMapOvr>
  <p:transition advClick="0" advTm="2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F77A3C-9A2A-4E4E-A046-7CC855CD0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r="14307" b="-1"/>
          <a:stretch/>
        </p:blipFill>
        <p:spPr>
          <a:xfrm>
            <a:off x="25918" y="-4651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5CBA00-1EEB-4FD2-8C0A-ED0915A1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pPr algn="ctr"/>
            <a:r>
              <a:rPr lang="en-IE" sz="60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Analytics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9D489E-24FC-99DE-068B-227A986FD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126" y="3031602"/>
            <a:ext cx="10641625" cy="3211353"/>
          </a:xfrm>
        </p:spPr>
        <p:txBody>
          <a:bodyPr>
            <a:normAutofit/>
          </a:bodyPr>
          <a:lstStyle/>
          <a:p>
            <a:pPr marL="285750" indent="-285750"/>
            <a:r>
              <a:rPr lang="en-IE" b="1" dirty="0">
                <a:solidFill>
                  <a:schemeClr val="bg1"/>
                </a:solidFill>
              </a:rPr>
              <a:t>It is an automation Process</a:t>
            </a:r>
          </a:p>
          <a:p>
            <a:pPr marL="285750" indent="-285750"/>
            <a:endParaRPr lang="en-IE" dirty="0">
              <a:solidFill>
                <a:schemeClr val="bg1"/>
              </a:solidFill>
            </a:endParaRPr>
          </a:p>
          <a:p>
            <a:pPr marL="285750" indent="-285750"/>
            <a:r>
              <a:rPr lang="en-IE" b="1" dirty="0">
                <a:solidFill>
                  <a:schemeClr val="bg1"/>
                </a:solidFill>
              </a:rPr>
              <a:t>Understanding negative and positive customer experience</a:t>
            </a:r>
          </a:p>
          <a:p>
            <a:pPr marL="285750" indent="-285750"/>
            <a:endParaRPr lang="en-IE" b="1" dirty="0">
              <a:solidFill>
                <a:schemeClr val="bg1"/>
              </a:solidFill>
            </a:endParaRPr>
          </a:p>
          <a:p>
            <a:pPr marL="285750" indent="-285750"/>
            <a:r>
              <a:rPr lang="en-IE" b="1" dirty="0">
                <a:solidFill>
                  <a:schemeClr val="bg1"/>
                </a:solidFill>
              </a:rPr>
              <a:t>Extracting meaning out of text</a:t>
            </a:r>
          </a:p>
          <a:p>
            <a:endParaRPr lang="en-US" sz="20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882267"/>
      </p:ext>
    </p:extLst>
  </p:cSld>
  <p:clrMapOvr>
    <a:masterClrMapping/>
  </p:clrMapOvr>
  <p:transition advClick="0" advTm="2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B350A-6BAB-4024-87AB-148C1ABC7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18001" cy="1124712"/>
          </a:xfrm>
        </p:spPr>
        <p:txBody>
          <a:bodyPr anchor="b">
            <a:normAutofit/>
          </a:bodyPr>
          <a:lstStyle/>
          <a:p>
            <a:r>
              <a:rPr lang="en-I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Analytics Framework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E3B7DB-9E91-AB6B-56CC-DFAC2176CD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746235"/>
              </p:ext>
            </p:extLst>
          </p:nvPr>
        </p:nvGraphicFramePr>
        <p:xfrm>
          <a:off x="371094" y="2718054"/>
          <a:ext cx="10008148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137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9F49F-B826-4D16-AB4D-7666E0601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IE" sz="3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Analytics in Customer services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3C2EAAB-7EE4-B9C7-7FFD-7242AD420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algn="just"/>
            <a:r>
              <a:rPr lang="en-US" sz="2000" dirty="0"/>
              <a:t>Using text analytics is a great way to look at open-text responses in a way that is both quick and scalable</a:t>
            </a:r>
          </a:p>
          <a:p>
            <a:pPr algn="just">
              <a:lnSpc>
                <a:spcPct val="100000"/>
              </a:lnSpc>
            </a:pPr>
            <a:r>
              <a:rPr lang="en-IE" sz="2000" dirty="0"/>
              <a:t>Analysing customer-related data allows organizations to better understand customers’ problems</a:t>
            </a:r>
          </a:p>
          <a:p>
            <a:pPr algn="just">
              <a:lnSpc>
                <a:spcPct val="100000"/>
              </a:lnSpc>
            </a:pPr>
            <a:r>
              <a:rPr lang="en-IE" sz="2000" dirty="0"/>
              <a:t>Text Analytics with Probabilistic Topic Modelling using the Latent Dirichlet Allocation (LDA) Algorithm</a:t>
            </a:r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D23DEF-0BB1-4276-9F84-7AC541914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6" r="2998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5072191"/>
      </p:ext>
    </p:extLst>
  </p:cSld>
  <p:clrMapOvr>
    <a:masterClrMapping/>
  </p:clrMapOvr>
  <p:transition advClick="0" advTm="2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58B1-2A0A-4099-9065-9D7A1A52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/>
              <a:t>Features of the Latest Text Analytics Solutions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2E7C5-1704-4648-BBAB-A63947621E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endParaRPr lang="en-IE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20A9BE-D484-4CBD-8F2A-6108F460B7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05" y="2143124"/>
            <a:ext cx="11047444" cy="4556256"/>
          </a:xfrm>
        </p:spPr>
      </p:pic>
    </p:spTree>
    <p:extLst>
      <p:ext uri="{BB962C8B-B14F-4D97-AF65-F5344CB8AC3E}">
        <p14:creationId xmlns:p14="http://schemas.microsoft.com/office/powerpoint/2010/main" val="1017862339"/>
      </p:ext>
    </p:extLst>
  </p:cSld>
  <p:clrMapOvr>
    <a:masterClrMapping/>
  </p:clrMapOvr>
  <p:transition advClick="0" advTm="2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p!!Rectangle">
            <a:extLst>
              <a:ext uri="{FF2B5EF4-FFF2-40B4-BE49-F238E27FC236}">
                <a16:creationId xmlns:a16="http://schemas.microsoft.com/office/drawing/2014/main" id="{E0B3B37B-5EEE-4DC4-802A-66F9A2C94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22F1E20-C0AE-4508-A5FA-BFD45E71E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5" name="m!!text rectangle">
            <a:extLst>
              <a:ext uri="{FF2B5EF4-FFF2-40B4-BE49-F238E27FC236}">
                <a16:creationId xmlns:a16="http://schemas.microsoft.com/office/drawing/2014/main" id="{494CEDA0-FD8E-491B-8792-69F93BDA3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40079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3F2B1-8BCA-432D-B22C-371C0F10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449" y="980368"/>
            <a:ext cx="3666744" cy="1106424"/>
          </a:xfrm>
        </p:spPr>
        <p:txBody>
          <a:bodyPr>
            <a:normAutofit/>
          </a:bodyPr>
          <a:lstStyle/>
          <a:p>
            <a:r>
              <a:rPr lang="en-IE" sz="2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 Language Processing</a:t>
            </a:r>
          </a:p>
        </p:txBody>
      </p:sp>
      <p:sp>
        <p:nvSpPr>
          <p:cNvPr id="27" name="m!!accent">
            <a:extLst>
              <a:ext uri="{FF2B5EF4-FFF2-40B4-BE49-F238E27FC236}">
                <a16:creationId xmlns:a16="http://schemas.microsoft.com/office/drawing/2014/main" id="{0FD3EBBB-DFE8-4525-B1BF-BE7BBC8DF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6071" y="116128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362A14-6FB8-4FFC-AAA0-2E5AFF8A8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577" y="2113280"/>
            <a:ext cx="3502152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4A63698-4842-0883-2076-8951FC6C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87" y="2354199"/>
            <a:ext cx="3936106" cy="34613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E" sz="1800" b="0" i="0" dirty="0">
                <a:effectLst/>
                <a:latin typeface="charter"/>
              </a:rPr>
              <a:t>Natural language processing (NLP) is a branch of machine learning and artificial intelligence that focuses on deriving meaning from human language and automatically handling it. </a:t>
            </a:r>
          </a:p>
          <a:p>
            <a:pPr>
              <a:lnSpc>
                <a:spcPct val="100000"/>
              </a:lnSpc>
            </a:pPr>
            <a:r>
              <a:rPr lang="en-IE" sz="1800" dirty="0">
                <a:latin typeface="charter"/>
              </a:rPr>
              <a:t>NLP</a:t>
            </a:r>
            <a:r>
              <a:rPr lang="en-IE" sz="1800" b="0" i="0" dirty="0">
                <a:effectLst/>
                <a:latin typeface="charter"/>
              </a:rPr>
              <a:t> has various use cases in our modern society, including chat-bots, sentiment analysis from customer reviews, and identifying fake news.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6587556"/>
      </p:ext>
    </p:extLst>
  </p:cSld>
  <p:clrMapOvr>
    <a:masterClrMapping/>
  </p:clrMapOvr>
  <p:transition advClick="0" advTm="2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0038-565F-4EC0-A9ED-30FE5982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NLP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6DB0D-EFFA-4CAC-9071-046956949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IE" dirty="0"/>
              <a:t>Some NLP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34F3-C008-4241-A3D1-0F388C84C1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dirty="0"/>
              <a:t>PyTorch</a:t>
            </a:r>
          </a:p>
          <a:p>
            <a:r>
              <a:rPr lang="en-IE" dirty="0"/>
              <a:t>SpaCy</a:t>
            </a:r>
          </a:p>
          <a:p>
            <a:r>
              <a:rPr lang="en-IE" dirty="0"/>
              <a:t>Scikit-Learn</a:t>
            </a:r>
          </a:p>
          <a:p>
            <a:r>
              <a:rPr lang="en-IE" dirty="0"/>
              <a:t>Keras</a:t>
            </a:r>
          </a:p>
          <a:p>
            <a:pPr>
              <a:buNone/>
            </a:pPr>
            <a:endParaRPr lang="en-I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46533A-F04A-43D6-AB9B-2529B259F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Various Concepts of NLP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400326-10A4-4A0A-B942-4B210EBCE2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IE" dirty="0"/>
              <a:t>Tokenization</a:t>
            </a:r>
          </a:p>
          <a:p>
            <a:r>
              <a:rPr lang="en-IE" dirty="0"/>
              <a:t>Stop Word Removal</a:t>
            </a:r>
          </a:p>
          <a:p>
            <a:r>
              <a:rPr lang="en-IE" dirty="0"/>
              <a:t>Stemming</a:t>
            </a:r>
          </a:p>
          <a:p>
            <a:r>
              <a:rPr lang="en-IE" dirty="0"/>
              <a:t>Lemmatization</a:t>
            </a:r>
          </a:p>
          <a:p>
            <a:r>
              <a:rPr lang="en-IE" dirty="0"/>
              <a:t>Regular Expression</a:t>
            </a:r>
          </a:p>
          <a:p>
            <a:r>
              <a:rPr lang="en-IE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2142658606"/>
      </p:ext>
    </p:extLst>
  </p:cSld>
  <p:clrMapOvr>
    <a:masterClrMapping/>
  </p:clrMapOvr>
  <p:transition advClick="0" advTm="20000"/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924</TotalTime>
  <Words>647</Words>
  <Application>Microsoft Office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Avenir Next LT Pro</vt:lpstr>
      <vt:lpstr>Calibri</vt:lpstr>
      <vt:lpstr>charter</vt:lpstr>
      <vt:lpstr>AccentBoxVTI</vt:lpstr>
      <vt:lpstr>AI for better Business</vt:lpstr>
      <vt:lpstr>AI For Better Business</vt:lpstr>
      <vt:lpstr>AI in customer service</vt:lpstr>
      <vt:lpstr>Text Analytics</vt:lpstr>
      <vt:lpstr>Text Analytics Framework</vt:lpstr>
      <vt:lpstr>Text Analytics in Customer services</vt:lpstr>
      <vt:lpstr>Features of the Latest Text Analytics Solutions</vt:lpstr>
      <vt:lpstr>Natural Language Processing</vt:lpstr>
      <vt:lpstr>NLP Framework</vt:lpstr>
      <vt:lpstr>NLP in Business</vt:lpstr>
      <vt:lpstr>Goal of NLP</vt:lpstr>
      <vt:lpstr>NLP based Recommender System</vt:lpstr>
      <vt:lpstr>Computer Vision</vt:lpstr>
      <vt:lpstr>Enhancing Online Customer Service with CV</vt:lpstr>
      <vt:lpstr>Better view on customers with Computer Vision</vt:lpstr>
      <vt:lpstr>Literature Review Evaluation</vt:lpstr>
      <vt:lpstr>Research Gap</vt:lpstr>
      <vt:lpstr>Results</vt:lpstr>
      <vt:lpstr>Conclusion and Future Aspects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better Business</dc:title>
  <dc:creator>Grigarichan Paulson</dc:creator>
  <cp:lastModifiedBy>Grigarichan Paulson</cp:lastModifiedBy>
  <cp:revision>51</cp:revision>
  <dcterms:created xsi:type="dcterms:W3CDTF">2022-05-09T10:58:29Z</dcterms:created>
  <dcterms:modified xsi:type="dcterms:W3CDTF">2022-06-07T22:03:12Z</dcterms:modified>
</cp:coreProperties>
</file>